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0B917-D4B9-4BE5-8566-80E8BD35D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4A8C7-DA09-4FAE-B027-5B2E47CAC1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559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4A8C7-DA09-4FAE-B027-5B2E47CAC1E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114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278D0-CFF5-4A7D-92E4-1710820A3386}" type="datetime1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73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C070A-E8E9-4DD5-A3DC-E9F513E536B7}" type="datetime1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93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0F55-97E6-45C1-A9F9-E8F8D27FB6D0}" type="datetime1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6458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93BAE-D737-4A9E-A4B8-964241C7B5CA}" type="datetime1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129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F21C-730F-4FBE-B303-01B1F76F8695}" type="datetime1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359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201D-B6BB-4BB6-A740-0135A99C2B3E}" type="datetime1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248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E8F47-AEDD-40DD-92F4-B91145D0EDF2}" type="datetime1">
              <a:rPr lang="fr-FR" smtClean="0"/>
              <a:t>20/11/2025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65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1C2F-C8F9-414B-807D-5ABF1CF70313}" type="datetime1">
              <a:rPr lang="fr-FR" smtClean="0"/>
              <a:t>20/11/2025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197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8C7E-E4B5-4B44-AD18-40C8EE86AD9E}" type="datetime1">
              <a:rPr lang="fr-FR" smtClean="0"/>
              <a:t>20/11/2025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30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B9719-DB14-42C0-803B-ED16FE2405D5}" type="datetime1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3267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2C7D0-89FB-45DE-BDCE-E37051B0B0B0}" type="datetime1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27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8DD58-5801-4687-B39B-C2345D4931E9}" type="datetime1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D96D8-E821-4F10-97FC-CDA834E3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9390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DB180194-4FEA-B64F-AF7B-EF4E67931EA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9812" y="424959"/>
            <a:ext cx="2329092" cy="130521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EBED226C-5A4C-2446-AB17-3B6FD137E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66136" y="424959"/>
            <a:ext cx="3180796" cy="3180796"/>
          </a:xfrm>
          <a:prstGeom prst="rect">
            <a:avLst/>
          </a:prstGeom>
        </p:spPr>
      </p:pic>
      <p:sp>
        <p:nvSpPr>
          <p:cNvPr id="6" name="Rectangle 10">
            <a:extLst>
              <a:ext uri="{FF2B5EF4-FFF2-40B4-BE49-F238E27FC236}">
                <a16:creationId xmlns:a16="http://schemas.microsoft.com/office/drawing/2014/main" xmlns="" id="{7E6F6CA0-765E-484B-B9C2-16E6A4F4986D}"/>
              </a:ext>
            </a:extLst>
          </p:cNvPr>
          <p:cNvSpPr/>
          <p:nvPr/>
        </p:nvSpPr>
        <p:spPr>
          <a:xfrm>
            <a:off x="0" y="4251158"/>
            <a:ext cx="12192000" cy="2606842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00206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0AFD9A3-66C4-4954-8678-720CFA24D244}"/>
              </a:ext>
            </a:extLst>
          </p:cNvPr>
          <p:cNvSpPr/>
          <p:nvPr/>
        </p:nvSpPr>
        <p:spPr>
          <a:xfrm>
            <a:off x="1379621" y="4878000"/>
            <a:ext cx="144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8" name="ZoneTexte 7"/>
          <p:cNvSpPr txBox="1"/>
          <p:nvPr/>
        </p:nvSpPr>
        <p:spPr>
          <a:xfrm>
            <a:off x="1882462" y="2442508"/>
            <a:ext cx="84270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RCP nationale mucoviscidose</a:t>
            </a:r>
            <a:endParaRPr lang="fr-FR" sz="5400" dirty="0"/>
          </a:p>
        </p:txBody>
      </p:sp>
      <p:sp>
        <p:nvSpPr>
          <p:cNvPr id="9" name="ZoneTexte 8"/>
          <p:cNvSpPr txBox="1"/>
          <p:nvPr/>
        </p:nvSpPr>
        <p:spPr>
          <a:xfrm>
            <a:off x="1882461" y="4862254"/>
            <a:ext cx="9077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 smtClean="0">
                <a:solidFill>
                  <a:schemeClr val="bg1"/>
                </a:solidFill>
              </a:rPr>
              <a:t>Présentation d’un cas clinique</a:t>
            </a:r>
            <a:endParaRPr lang="fr-FR" sz="5400" b="1" dirty="0">
              <a:solidFill>
                <a:schemeClr val="bg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882461" y="5998626"/>
            <a:ext cx="90774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bg1"/>
                </a:solidFill>
              </a:rPr>
              <a:t>Date : </a:t>
            </a:r>
            <a:endParaRPr lang="fr-FR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88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467637" y="372023"/>
            <a:ext cx="4741615" cy="219010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Patient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NOM : </a:t>
            </a:r>
            <a:br>
              <a:rPr lang="fr-FR" sz="2000" dirty="0" smtClean="0"/>
            </a:br>
            <a:r>
              <a:rPr lang="fr-FR" sz="2000" dirty="0" smtClean="0"/>
              <a:t>Prénom :	</a:t>
            </a:r>
            <a:br>
              <a:rPr lang="fr-FR" sz="2000" dirty="0" smtClean="0"/>
            </a:br>
            <a:r>
              <a:rPr lang="fr-FR" sz="2000" dirty="0" smtClean="0"/>
              <a:t>DDN : 	</a:t>
            </a:r>
          </a:p>
          <a:p>
            <a:r>
              <a:rPr lang="fr-FR" sz="2000" dirty="0" smtClean="0"/>
              <a:t>Lieu de naissance :</a:t>
            </a:r>
          </a:p>
          <a:p>
            <a:r>
              <a:rPr lang="fr-FR" sz="2000" dirty="0" smtClean="0"/>
              <a:t>Sexe :	 </a:t>
            </a:r>
          </a:p>
          <a:p>
            <a:r>
              <a:rPr lang="fr-FR" sz="2000" dirty="0" smtClean="0"/>
              <a:t>Génétique : </a:t>
            </a:r>
            <a:endParaRPr lang="fr-FR" sz="2000" dirty="0"/>
          </a:p>
        </p:txBody>
      </p:sp>
      <p:sp>
        <p:nvSpPr>
          <p:cNvPr id="5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6487641" y="372023"/>
            <a:ext cx="4741615" cy="15654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Médecin référent</a:t>
            </a:r>
          </a:p>
          <a:p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NOM : 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CRCM : 	 </a:t>
            </a:r>
            <a:endParaRPr lang="fr-FR" sz="2000" dirty="0"/>
          </a:p>
        </p:txBody>
      </p:sp>
      <p:sp>
        <p:nvSpPr>
          <p:cNvPr id="6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467088" y="2824003"/>
            <a:ext cx="10762168" cy="358585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Présentation </a:t>
            </a:r>
            <a:r>
              <a:rPr lang="fr-FR" sz="2400" b="1" dirty="0">
                <a:solidFill>
                  <a:srgbClr val="0070C0"/>
                </a:solidFill>
              </a:rPr>
              <a:t>globale de l’observation : </a:t>
            </a: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34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377688" y="928210"/>
            <a:ext cx="5683747" cy="514265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Sur le plan respiratoire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1800" dirty="0"/>
              <a:t>P</a:t>
            </a:r>
            <a:r>
              <a:rPr lang="fr-FR" sz="1800" dirty="0" smtClean="0"/>
              <a:t>seudomonas </a:t>
            </a:r>
            <a:r>
              <a:rPr lang="fr-FR" sz="1800" dirty="0" err="1" smtClean="0"/>
              <a:t>aeruginosa</a:t>
            </a:r>
            <a:r>
              <a:rPr lang="fr-FR" sz="1800" dirty="0" smtClean="0"/>
              <a:t> : oui/non </a:t>
            </a:r>
            <a:br>
              <a:rPr lang="fr-FR" sz="1800" dirty="0" smtClean="0"/>
            </a:br>
            <a:r>
              <a:rPr lang="fr-FR" sz="1800" dirty="0" err="1" smtClean="0"/>
              <a:t>Staph</a:t>
            </a:r>
            <a:r>
              <a:rPr lang="fr-FR" sz="1800" dirty="0" smtClean="0"/>
              <a:t>. Aureus </a:t>
            </a:r>
            <a:r>
              <a:rPr lang="fr-FR" sz="1800" dirty="0" err="1" smtClean="0"/>
              <a:t>méti-S</a:t>
            </a:r>
            <a:r>
              <a:rPr lang="fr-FR" sz="1800" dirty="0" smtClean="0"/>
              <a:t> : oui/non</a:t>
            </a:r>
          </a:p>
          <a:p>
            <a:r>
              <a:rPr lang="fr-FR" sz="1800" dirty="0" err="1" smtClean="0"/>
              <a:t>Staph</a:t>
            </a:r>
            <a:r>
              <a:rPr lang="fr-FR" sz="1800" dirty="0" smtClean="0"/>
              <a:t>. Aureus </a:t>
            </a:r>
            <a:r>
              <a:rPr lang="fr-FR" sz="1800" dirty="0" err="1" smtClean="0"/>
              <a:t>méti-S</a:t>
            </a:r>
            <a:r>
              <a:rPr lang="fr-FR" sz="1800" dirty="0" smtClean="0"/>
              <a:t> : oui/non</a:t>
            </a:r>
          </a:p>
          <a:p>
            <a:r>
              <a:rPr lang="fr-FR" sz="1800" dirty="0" smtClean="0"/>
              <a:t>ABPA : oui/non</a:t>
            </a:r>
          </a:p>
          <a:p>
            <a:r>
              <a:rPr lang="fr-FR" sz="1800" dirty="0" smtClean="0"/>
              <a:t>Mycobactérie : oui/non</a:t>
            </a:r>
          </a:p>
          <a:p>
            <a:r>
              <a:rPr lang="fr-FR" sz="1800" dirty="0" smtClean="0"/>
              <a:t>Autre bactérie :</a:t>
            </a:r>
          </a:p>
          <a:p>
            <a:endParaRPr lang="fr-FR" sz="1800" dirty="0"/>
          </a:p>
          <a:p>
            <a:r>
              <a:rPr lang="fr-FR" sz="1800" dirty="0" smtClean="0"/>
              <a:t>EFR, dernier VEMS : </a:t>
            </a:r>
          </a:p>
          <a:p>
            <a:r>
              <a:rPr lang="fr-FR" sz="1800" dirty="0" smtClean="0"/>
              <a:t>Nb de cure AB IV sur 12 mois :</a:t>
            </a:r>
          </a:p>
          <a:p>
            <a:r>
              <a:rPr lang="fr-FR" sz="1800" dirty="0" smtClean="0"/>
              <a:t>Traitements :</a:t>
            </a:r>
          </a:p>
          <a:p>
            <a:r>
              <a:rPr lang="fr-FR" sz="1800" dirty="0" smtClean="0"/>
              <a:t> </a:t>
            </a:r>
          </a:p>
          <a:p>
            <a:endParaRPr lang="fr-FR" sz="1800" dirty="0" smtClean="0"/>
          </a:p>
          <a:p>
            <a:endParaRPr lang="fr-FR" sz="1800" dirty="0" smtClean="0"/>
          </a:p>
          <a:p>
            <a:r>
              <a:rPr lang="fr-FR" sz="1800" dirty="0" smtClean="0"/>
              <a:t>Traitement modulateur :</a:t>
            </a:r>
          </a:p>
          <a:p>
            <a:r>
              <a:rPr lang="fr-FR" sz="1800" dirty="0" smtClean="0"/>
              <a:t>Dose :</a:t>
            </a:r>
          </a:p>
          <a:p>
            <a:r>
              <a:rPr lang="fr-FR" sz="1800" dirty="0" smtClean="0"/>
              <a:t>Motif de réduction de dose si posologie réduite :</a:t>
            </a:r>
          </a:p>
          <a:p>
            <a:endParaRPr lang="fr-FR" sz="1800" dirty="0" smtClean="0"/>
          </a:p>
        </p:txBody>
      </p:sp>
      <p:sp>
        <p:nvSpPr>
          <p:cNvPr id="5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6233117" y="928208"/>
            <a:ext cx="5680079" cy="12116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Transplantation 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1800" dirty="0" smtClean="0"/>
              <a:t>Si oui, date : </a:t>
            </a:r>
            <a:br>
              <a:rPr lang="fr-FR" sz="1800" dirty="0" smtClean="0"/>
            </a:br>
            <a:r>
              <a:rPr lang="fr-FR" sz="1800" dirty="0" smtClean="0"/>
              <a:t>Transplantation évoquée : oui/non</a:t>
            </a:r>
          </a:p>
          <a:p>
            <a:r>
              <a:rPr lang="fr-FR" sz="1800" dirty="0" smtClean="0"/>
              <a:t>Patient listé : oui/non </a:t>
            </a:r>
            <a:r>
              <a:rPr lang="fr-FR" sz="2000" dirty="0" smtClean="0"/>
              <a:t>	 </a:t>
            </a:r>
            <a:endParaRPr lang="fr-FR" sz="2000" dirty="0"/>
          </a:p>
        </p:txBody>
      </p:sp>
      <p:sp>
        <p:nvSpPr>
          <p:cNvPr id="7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3219561" y="263504"/>
            <a:ext cx="5190504" cy="506969"/>
          </a:xfrm>
          <a:prstGeom prst="rect">
            <a:avLst/>
          </a:prstGeom>
          <a:gradFill>
            <a:gsLst>
              <a:gs pos="0">
                <a:srgbClr val="0066CC"/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BILAN CLINIQUE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6233115" y="2297620"/>
            <a:ext cx="5680081" cy="178418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Sur le plan ORL 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1800" dirty="0" smtClean="0"/>
              <a:t>Dernière consultation ORL : </a:t>
            </a:r>
            <a:br>
              <a:rPr lang="fr-FR" sz="1800" dirty="0" smtClean="0"/>
            </a:br>
            <a:r>
              <a:rPr lang="fr-FR" sz="1800" dirty="0" smtClean="0"/>
              <a:t>Dernier TDM des sinus :</a:t>
            </a:r>
          </a:p>
          <a:p>
            <a:r>
              <a:rPr lang="fr-FR" sz="1800" dirty="0" smtClean="0"/>
              <a:t>Soins du nez :</a:t>
            </a:r>
          </a:p>
          <a:p>
            <a:r>
              <a:rPr lang="fr-FR" sz="1800" dirty="0" smtClean="0"/>
              <a:t>Autre :	 </a:t>
            </a:r>
            <a:endParaRPr lang="fr-FR" sz="1800" dirty="0"/>
          </a:p>
        </p:txBody>
      </p:sp>
      <p:sp>
        <p:nvSpPr>
          <p:cNvPr id="10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6233115" y="4239541"/>
            <a:ext cx="5680082" cy="183132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Sur le plan digestif et nutritionnel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1800" dirty="0" smtClean="0"/>
              <a:t>Poids : 			BMI : </a:t>
            </a:r>
          </a:p>
          <a:p>
            <a:r>
              <a:rPr lang="fr-FR" sz="1800" dirty="0" smtClean="0"/>
              <a:t>Insuffisance pancréatique exocrine : </a:t>
            </a:r>
          </a:p>
          <a:p>
            <a:r>
              <a:rPr lang="fr-FR" sz="1800" dirty="0" smtClean="0"/>
              <a:t>Traitement :</a:t>
            </a:r>
          </a:p>
          <a:p>
            <a:r>
              <a:rPr lang="fr-FR" sz="1800" dirty="0" smtClean="0"/>
              <a:t>Autre :	 </a:t>
            </a:r>
            <a:endParaRPr lang="fr-FR" sz="1800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812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377688" y="2596754"/>
            <a:ext cx="5683747" cy="123995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Sur le plan osseux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1800" dirty="0" err="1" smtClean="0"/>
              <a:t>Absorptiométrie</a:t>
            </a:r>
            <a:r>
              <a:rPr lang="fr-FR" sz="1800" dirty="0" smtClean="0"/>
              <a:t> : oui/non </a:t>
            </a:r>
            <a:br>
              <a:rPr lang="fr-FR" sz="1800" dirty="0" smtClean="0"/>
            </a:br>
            <a:r>
              <a:rPr lang="fr-FR" sz="1800" dirty="0" smtClean="0"/>
              <a:t>Autre :</a:t>
            </a:r>
          </a:p>
        </p:txBody>
      </p:sp>
      <p:sp>
        <p:nvSpPr>
          <p:cNvPr id="5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6233117" y="2596753"/>
            <a:ext cx="5680079" cy="12399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Sur le plan rénal</a:t>
            </a:r>
            <a:r>
              <a:rPr lang="fr-FR" sz="2000" dirty="0" smtClean="0"/>
              <a:t>	 </a:t>
            </a:r>
            <a:endParaRPr lang="fr-FR" sz="2000" dirty="0"/>
          </a:p>
        </p:txBody>
      </p:sp>
      <p:sp>
        <p:nvSpPr>
          <p:cNvPr id="7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3219561" y="322139"/>
            <a:ext cx="5190504" cy="506969"/>
          </a:xfrm>
          <a:prstGeom prst="rect">
            <a:avLst/>
          </a:prstGeom>
          <a:gradFill>
            <a:gsLst>
              <a:gs pos="0">
                <a:srgbClr val="0066CC"/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BILAN CLINIQUE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368736" y="5335950"/>
            <a:ext cx="11544459" cy="88574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Autre</a:t>
            </a: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1800" dirty="0"/>
          </a:p>
        </p:txBody>
      </p:sp>
      <p:sp>
        <p:nvSpPr>
          <p:cNvPr id="13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377688" y="3987236"/>
            <a:ext cx="5683747" cy="123995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Etudes/scolarité</a:t>
            </a: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1800" dirty="0" smtClean="0"/>
          </a:p>
        </p:txBody>
      </p:sp>
      <p:sp>
        <p:nvSpPr>
          <p:cNvPr id="14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6233117" y="3987235"/>
            <a:ext cx="5680079" cy="12399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Psychosocial</a:t>
            </a:r>
            <a:r>
              <a:rPr lang="fr-FR" sz="2000" dirty="0" smtClean="0"/>
              <a:t>	 </a:t>
            </a:r>
            <a:endParaRPr lang="fr-FR" sz="2000" dirty="0"/>
          </a:p>
        </p:txBody>
      </p:sp>
      <p:sp>
        <p:nvSpPr>
          <p:cNvPr id="17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368737" y="1159869"/>
            <a:ext cx="5680082" cy="1282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Sur le plan hépatique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1800" dirty="0" smtClean="0"/>
              <a:t>Echographie abdominale : </a:t>
            </a:r>
            <a:endParaRPr lang="fr-FR" sz="1800" dirty="0"/>
          </a:p>
          <a:p>
            <a:r>
              <a:rPr lang="fr-FR" sz="1800" dirty="0" smtClean="0"/>
              <a:t>Dernier bilan hépatique :</a:t>
            </a:r>
          </a:p>
          <a:p>
            <a:r>
              <a:rPr lang="fr-FR" sz="1800" dirty="0" smtClean="0"/>
              <a:t>Autre :</a:t>
            </a:r>
            <a:endParaRPr lang="fr-FR" sz="1800" dirty="0"/>
          </a:p>
        </p:txBody>
      </p:sp>
      <p:sp>
        <p:nvSpPr>
          <p:cNvPr id="18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6233114" y="1159869"/>
            <a:ext cx="5680082" cy="1282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Sur le plan endocrinien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1800" dirty="0" smtClean="0"/>
              <a:t>HbA1c : 			HGPO :</a:t>
            </a:r>
          </a:p>
          <a:p>
            <a:r>
              <a:rPr lang="fr-FR" sz="1800" dirty="0" smtClean="0"/>
              <a:t>Autre :</a:t>
            </a:r>
            <a:endParaRPr lang="fr-FR" sz="18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62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6229449" y="1046745"/>
            <a:ext cx="5683747" cy="1282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Thématique du dossier présenté :</a:t>
            </a: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1800" dirty="0" smtClean="0"/>
          </a:p>
        </p:txBody>
      </p:sp>
      <p:sp>
        <p:nvSpPr>
          <p:cNvPr id="7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2704861" y="322139"/>
            <a:ext cx="6782278" cy="506969"/>
          </a:xfrm>
          <a:prstGeom prst="rect">
            <a:avLst/>
          </a:prstGeom>
          <a:gradFill>
            <a:gsLst>
              <a:gs pos="0">
                <a:srgbClr val="0066CC"/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POUR LA BASE DOCUMENTAIRE EN LIGNE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14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368737" y="3574333"/>
            <a:ext cx="11544459" cy="278201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000" dirty="0"/>
          </a:p>
        </p:txBody>
      </p:sp>
      <p:sp>
        <p:nvSpPr>
          <p:cNvPr id="17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368736" y="1046745"/>
            <a:ext cx="5692699" cy="1282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>
                <a:solidFill>
                  <a:srgbClr val="0070C0"/>
                </a:solidFill>
              </a:rPr>
              <a:t>Mots clés :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1.</a:t>
            </a:r>
          </a:p>
          <a:p>
            <a:r>
              <a:rPr lang="fr-FR" sz="2000" dirty="0" smtClean="0"/>
              <a:t>2.</a:t>
            </a:r>
          </a:p>
          <a:p>
            <a:r>
              <a:rPr lang="fr-FR" sz="2000" dirty="0" smtClean="0"/>
              <a:t>3.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RCP nationale mucoviscidose</a:t>
            </a:r>
            <a:endParaRPr lang="fr-FR"/>
          </a:p>
        </p:txBody>
      </p:sp>
      <p:sp>
        <p:nvSpPr>
          <p:cNvPr id="11" name="Titre 1">
            <a:extLst>
              <a:ext uri="{FF2B5EF4-FFF2-40B4-BE49-F238E27FC236}">
                <a16:creationId xmlns="" xmlns:a16="http://schemas.microsoft.com/office/drawing/2014/main" id="{7CED6520-4FEA-8449-8123-CD0379A2E3A4}"/>
              </a:ext>
            </a:extLst>
          </p:cNvPr>
          <p:cNvSpPr txBox="1">
            <a:spLocks/>
          </p:cNvSpPr>
          <p:nvPr/>
        </p:nvSpPr>
        <p:spPr>
          <a:xfrm>
            <a:off x="2670296" y="2870271"/>
            <a:ext cx="6782278" cy="458187"/>
          </a:xfrm>
          <a:prstGeom prst="rect">
            <a:avLst/>
          </a:prstGeom>
          <a:gradFill>
            <a:gsLst>
              <a:gs pos="0">
                <a:srgbClr val="0066CC"/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QUESTION(S) POSEE(S) </a:t>
            </a:r>
            <a:endParaRPr lang="fr-F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0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86</Words>
  <Application>Microsoft Office PowerPoint</Application>
  <PresentationFormat>Grand écran</PresentationFormat>
  <Paragraphs>58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Hospices Civils de Lyon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PERCEVAL, Marie</dc:creator>
  <cp:lastModifiedBy>PERCEVAL, Marie</cp:lastModifiedBy>
  <cp:revision>10</cp:revision>
  <dcterms:created xsi:type="dcterms:W3CDTF">2025-11-20T08:38:55Z</dcterms:created>
  <dcterms:modified xsi:type="dcterms:W3CDTF">2025-11-20T10:19:42Z</dcterms:modified>
</cp:coreProperties>
</file>